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</p:sldMasterIdLst>
  <p:notesMasterIdLst>
    <p:notesMasterId r:id="rId18"/>
  </p:notesMasterIdLst>
  <p:handoutMasterIdLst>
    <p:handoutMasterId r:id="rId19"/>
  </p:handoutMasterIdLst>
  <p:sldIdLst>
    <p:sldId id="263" r:id="rId2"/>
    <p:sldId id="277" r:id="rId3"/>
    <p:sldId id="262" r:id="rId4"/>
    <p:sldId id="258" r:id="rId5"/>
    <p:sldId id="278" r:id="rId6"/>
    <p:sldId id="279" r:id="rId7"/>
    <p:sldId id="280" r:id="rId8"/>
    <p:sldId id="281" r:id="rId9"/>
    <p:sldId id="286" r:id="rId10"/>
    <p:sldId id="269" r:id="rId11"/>
    <p:sldId id="283" r:id="rId12"/>
    <p:sldId id="265" r:id="rId13"/>
    <p:sldId id="266" r:id="rId14"/>
    <p:sldId id="284" r:id="rId15"/>
    <p:sldId id="285" r:id="rId16"/>
    <p:sldId id="264" r:id="rId1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860" autoAdjust="0"/>
    <p:restoredTop sz="94660"/>
  </p:normalViewPr>
  <p:slideViewPr>
    <p:cSldViewPr showGuides="1">
      <p:cViewPr varScale="1">
        <p:scale>
          <a:sx n="70" d="100"/>
          <a:sy n="70" d="100"/>
        </p:scale>
        <p:origin x="1238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3762" y="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6E4A38-4EEB-4496-B2CB-15EB6E74F876}" type="datetimeFigureOut">
              <a:rPr lang="zh-CN" altLang="en-US" smtClean="0"/>
              <a:t>2023-8-21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B9CCA9-0527-4A87-BBE4-660154BD43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644588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2D2909-E255-4D35-AE9C-ECA6472CC404}" type="datetimeFigureOut">
              <a:rPr lang="zh-CN" altLang="en-US" smtClean="0"/>
              <a:pPr/>
              <a:t>2023-8-21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5E1FAE-4C35-4FCF-9180-5EF87DA56BD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27330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5E1FAE-4C35-4FCF-9180-5EF87DA56BD5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351892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09016-699C-4DFE-BED5-81FCFCC3FCFE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0" y="0"/>
            <a:ext cx="12192000" cy="792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pic>
        <p:nvPicPr>
          <p:cNvPr id="2" name="图片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4475" y="-74930"/>
            <a:ext cx="1721859" cy="767626"/>
          </a:xfrm>
          <a:prstGeom prst="rect">
            <a:avLst/>
          </a:prstGeom>
        </p:spPr>
      </p:pic>
      <p:sp>
        <p:nvSpPr>
          <p:cNvPr id="6" name="文本占位符 6"/>
          <p:cNvSpPr>
            <a:spLocks noGrp="1"/>
          </p:cNvSpPr>
          <p:nvPr>
            <p:ph type="body" sz="quarter" idx="13"/>
          </p:nvPr>
        </p:nvSpPr>
        <p:spPr>
          <a:xfrm>
            <a:off x="1" y="0"/>
            <a:ext cx="5712290" cy="720000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 b="1">
                <a:solidFill>
                  <a:schemeClr val="bg1"/>
                </a:solidFill>
                <a:latin typeface="黑体" pitchFamily="49" charset="-122"/>
                <a:ea typeface="黑体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2475793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03EF836-60AE-AA1E-DB64-1606D941F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7174800" cy="684000"/>
          </a:xfrm>
          <a:prstGeom prst="rect">
            <a:avLst/>
          </a:prstGeom>
        </p:spPr>
        <p:txBody>
          <a:bodyPr anchor="ctr"/>
          <a:lstStyle>
            <a:lvl1pPr algn="l">
              <a:defRPr sz="2800" b="1"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8D593F73-1A11-71BC-0BF1-08F52E44127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09016-699C-4DFE-BED5-81FCFCC3FCFE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010BEDF9-2CDA-EBC1-8738-A600B46AD67E}"/>
              </a:ext>
            </a:extLst>
          </p:cNvPr>
          <p:cNvSpPr/>
          <p:nvPr userDrawn="1"/>
        </p:nvSpPr>
        <p:spPr>
          <a:xfrm flipV="1">
            <a:off x="0" y="656696"/>
            <a:ext cx="12192000" cy="36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6" name="文本占位符 5">
            <a:extLst>
              <a:ext uri="{FF2B5EF4-FFF2-40B4-BE49-F238E27FC236}">
                <a16:creationId xmlns:a16="http://schemas.microsoft.com/office/drawing/2014/main" id="{8C81721D-CCC6-86CE-6556-AAD93E4E277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0" y="2443358"/>
            <a:ext cx="12144672" cy="97155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800" b="1">
                <a:latin typeface="黑体" panose="02010609060101010101" pitchFamily="49" charset="-122"/>
                <a:ea typeface="黑体" panose="02010609060101010101" pitchFamily="49" charset="-122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13319380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8D593F73-1A11-71BC-0BF1-08F52E44127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09016-699C-4DFE-BED5-81FCFCC3FCFE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6" name="文本占位符 5">
            <a:extLst>
              <a:ext uri="{FF2B5EF4-FFF2-40B4-BE49-F238E27FC236}">
                <a16:creationId xmlns:a16="http://schemas.microsoft.com/office/drawing/2014/main" id="{8C81721D-CCC6-86CE-6556-AAD93E4E277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0" y="2443358"/>
            <a:ext cx="12144672" cy="97155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800" b="1">
                <a:latin typeface="黑体" panose="02010609060101010101" pitchFamily="49" charset="-122"/>
                <a:ea typeface="黑体" panose="02010609060101010101" pitchFamily="49" charset="-122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40980069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9016-699C-4DFE-BED5-81FCFCC3FCFE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5" name="标题 1">
            <a:extLst>
              <a:ext uri="{FF2B5EF4-FFF2-40B4-BE49-F238E27FC236}">
                <a16:creationId xmlns:a16="http://schemas.microsoft.com/office/drawing/2014/main" id="{825C6399-7A30-95F9-5413-41BA01776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7173064" cy="684000"/>
          </a:xfrm>
          <a:prstGeom prst="rect">
            <a:avLst/>
          </a:prstGeom>
        </p:spPr>
        <p:txBody>
          <a:bodyPr anchor="ctr"/>
          <a:lstStyle>
            <a:lvl1pPr algn="l">
              <a:defRPr sz="2800" b="1"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C7982D5C-FBAD-B2AE-C4CB-93DCE31EA846}"/>
              </a:ext>
            </a:extLst>
          </p:cNvPr>
          <p:cNvSpPr/>
          <p:nvPr userDrawn="1"/>
        </p:nvSpPr>
        <p:spPr>
          <a:xfrm flipV="1">
            <a:off x="0" y="656696"/>
            <a:ext cx="12192000" cy="36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0" name="文本占位符 9">
            <a:extLst>
              <a:ext uri="{FF2B5EF4-FFF2-40B4-BE49-F238E27FC236}">
                <a16:creationId xmlns:a16="http://schemas.microsoft.com/office/drawing/2014/main" id="{0BC20F5C-9704-E3AC-0952-D124F81BCC7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35360" y="813630"/>
            <a:ext cx="11449272" cy="2579370"/>
          </a:xfrm>
          <a:prstGeom prst="rect">
            <a:avLst/>
          </a:prstGeom>
        </p:spPr>
        <p:txBody>
          <a:bodyPr/>
          <a:lstStyle>
            <a:lvl1pPr marL="177800" indent="-177800">
              <a:buFont typeface="Wingdings" panose="05000000000000000000" pitchFamily="2" charset="2"/>
              <a:buChar char="n"/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44500" indent="-177800">
              <a:buFont typeface="Wingdings" panose="05000000000000000000" pitchFamily="2" charset="2"/>
              <a:buChar char="ü"/>
              <a:tabLst>
                <a:tab pos="88900" algn="l"/>
              </a:tabLst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 marL="723900" indent="-190500"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 单击此处编辑母版文本样式</a:t>
            </a:r>
          </a:p>
          <a:p>
            <a:pPr lvl="1"/>
            <a:r>
              <a:rPr lang="zh-CN" altLang="en-US" dirty="0"/>
              <a:t> 二级</a:t>
            </a:r>
          </a:p>
          <a:p>
            <a:pPr lvl="2"/>
            <a:r>
              <a:rPr lang="zh-CN" altLang="en-US" dirty="0"/>
              <a:t>三级</a:t>
            </a:r>
          </a:p>
        </p:txBody>
      </p:sp>
    </p:spTree>
    <p:extLst>
      <p:ext uri="{BB962C8B-B14F-4D97-AF65-F5344CB8AC3E}">
        <p14:creationId xmlns:p14="http://schemas.microsoft.com/office/powerpoint/2010/main" val="3798941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309016-699C-4DFE-BED5-81FCFCC3FCFE}" type="slidenum">
              <a:rPr lang="zh-CN" altLang="en-US" smtClean="0"/>
              <a:pPr/>
              <a:t>‹#›</a:t>
            </a:fld>
            <a:endParaRPr lang="zh-CN" altLang="en-US"/>
          </a:p>
        </p:txBody>
      </p:sp>
      <p:cxnSp>
        <p:nvCxnSpPr>
          <p:cNvPr id="8" name="直接连接符 7"/>
          <p:cNvCxnSpPr/>
          <p:nvPr/>
        </p:nvCxnSpPr>
        <p:spPr>
          <a:xfrm>
            <a:off x="0" y="6309320"/>
            <a:ext cx="12192000" cy="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图片 10">
            <a:extLst>
              <a:ext uri="{FF2B5EF4-FFF2-40B4-BE49-F238E27FC236}">
                <a16:creationId xmlns:a16="http://schemas.microsoft.com/office/drawing/2014/main" id="{51F0036D-3ECE-FC41-9F88-49985F37C658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0406568" y="224186"/>
            <a:ext cx="1437674" cy="396502"/>
          </a:xfrm>
          <a:prstGeom prst="rect">
            <a:avLst/>
          </a:prstGeom>
        </p:spPr>
      </p:pic>
      <p:sp>
        <p:nvSpPr>
          <p:cNvPr id="7" name="TextBox 8"/>
          <p:cNvSpPr txBox="1">
            <a:spLocks noChangeArrowheads="1"/>
          </p:cNvSpPr>
          <p:nvPr userDrawn="1"/>
        </p:nvSpPr>
        <p:spPr bwMode="auto">
          <a:xfrm>
            <a:off x="719138" y="6389688"/>
            <a:ext cx="6913562" cy="43021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defRPr/>
            </a:pPr>
            <a:r>
              <a:rPr lang="zh-CN" altLang="en-US" sz="1100" dirty="0">
                <a:latin typeface="黑体" panose="02010609060101010101" pitchFamily="49" charset="-122"/>
                <a:ea typeface="黑体" panose="02010609060101010101" pitchFamily="49" charset="-122"/>
              </a:rPr>
              <a:t>内燃机与动力系统全国重点实验室</a:t>
            </a:r>
            <a:endParaRPr lang="en-US" altLang="zh-CN" sz="11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>
              <a:defRPr/>
            </a:pPr>
            <a:r>
              <a:rPr lang="en-US" altLang="zh-CN" sz="1100" dirty="0">
                <a:latin typeface="黑体" panose="02010609060101010101" pitchFamily="49" charset="-122"/>
                <a:ea typeface="黑体" panose="02010609060101010101" pitchFamily="49" charset="-122"/>
              </a:rPr>
              <a:t>State Key Laboratory of Engine and Powertrain System </a:t>
            </a:r>
            <a:endParaRPr lang="zh-CN" altLang="en-US" sz="11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10" name="图片 6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107" y="6289675"/>
            <a:ext cx="546906" cy="56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33255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7" r:id="rId2"/>
    <p:sldLayoutId id="2147483678" r:id="rId3"/>
    <p:sldLayoutId id="2147483671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文本占位符 1"/>
          <p:cNvSpPr>
            <a:spLocks noGrp="1"/>
          </p:cNvSpPr>
          <p:nvPr>
            <p:ph type="body" sz="quarter" idx="13"/>
          </p:nvPr>
        </p:nvSpPr>
        <p:spPr bwMode="auto">
          <a:xfrm>
            <a:off x="0" y="0"/>
            <a:ext cx="7824191" cy="764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indent="0" algn="dist">
              <a:buNone/>
            </a:pPr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内燃机与动力系统全国重点实验室开放课题评审</a:t>
            </a:r>
          </a:p>
        </p:txBody>
      </p:sp>
      <p:sp>
        <p:nvSpPr>
          <p:cNvPr id="9219" name="标题 1"/>
          <p:cNvSpPr>
            <a:spLocks noGrp="1"/>
          </p:cNvSpPr>
          <p:nvPr>
            <p:ph type="ctrTitle" idx="4294967295"/>
          </p:nvPr>
        </p:nvSpPr>
        <p:spPr bwMode="auto">
          <a:xfrm>
            <a:off x="0" y="1989138"/>
            <a:ext cx="12192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zh-CN" b="1" dirty="0">
                <a:latin typeface="黑体" panose="02010609060101010101" pitchFamily="49" charset="-122"/>
                <a:ea typeface="黑体" panose="02010609060101010101" pitchFamily="49" charset="-122"/>
              </a:rPr>
              <a:t>XXX</a:t>
            </a: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</a:rPr>
              <a:t>课题答辩汇报材料</a:t>
            </a:r>
            <a:endParaRPr lang="zh-CN" altLang="en-US" sz="36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220" name="日期占位符 2"/>
          <p:cNvSpPr txBox="1">
            <a:spLocks noGrp="1"/>
          </p:cNvSpPr>
          <p:nvPr/>
        </p:nvSpPr>
        <p:spPr bwMode="auto">
          <a:xfrm>
            <a:off x="1524000" y="3973513"/>
            <a:ext cx="9144000" cy="186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申请人：</a:t>
            </a:r>
            <a:r>
              <a:rPr lang="en-US" altLang="zh-CN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xxx</a:t>
            </a:r>
          </a:p>
          <a:p>
            <a:pPr algn="ctr" eaLnBrk="1" hangingPunct="1">
              <a:lnSpc>
                <a:spcPct val="150000"/>
              </a:lnSpc>
            </a:pP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申请单位：</a:t>
            </a:r>
            <a:r>
              <a:rPr lang="en-US" altLang="zh-CN" sz="2400" b="1" dirty="0" err="1">
                <a:latin typeface="黑体" panose="02010609060101010101" pitchFamily="49" charset="-122"/>
                <a:ea typeface="黑体" panose="02010609060101010101" pitchFamily="49" charset="-122"/>
              </a:rPr>
              <a:t>xxxxx</a:t>
            </a:r>
            <a:endParaRPr lang="en-US" altLang="zh-CN" sz="24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>
              <a:lnSpc>
                <a:spcPct val="150000"/>
              </a:lnSpc>
            </a:pPr>
            <a:r>
              <a:rPr lang="en-US" altLang="zh-CN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X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年</a:t>
            </a:r>
            <a:r>
              <a:rPr lang="en-US" altLang="zh-CN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X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月</a:t>
            </a:r>
            <a:r>
              <a:rPr lang="en-US" altLang="zh-CN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X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日</a:t>
            </a:r>
            <a:endParaRPr lang="en-US" altLang="zh-CN" sz="24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468064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占位符 4"/>
          <p:cNvSpPr>
            <a:spLocks noGrp="1"/>
          </p:cNvSpPr>
          <p:nvPr>
            <p:ph type="body" sz="quarter" idx="11"/>
          </p:nvPr>
        </p:nvSpPr>
        <p:spPr>
          <a:prstGeom prst="rect">
            <a:avLst/>
          </a:prstGeom>
        </p:spPr>
        <p:txBody>
          <a:bodyPr>
            <a:noAutofit/>
          </a:bodyPr>
          <a:lstStyle/>
          <a:p>
            <a:r>
              <a:rPr lang="zh-CN" altLang="en-US" sz="3200" dirty="0"/>
              <a:t>四、研发团队与工作基础</a:t>
            </a:r>
          </a:p>
        </p:txBody>
      </p:sp>
    </p:spTree>
    <p:extLst>
      <p:ext uri="{BB962C8B-B14F-4D97-AF65-F5344CB8AC3E}">
        <p14:creationId xmlns:p14="http://schemas.microsoft.com/office/powerpoint/2010/main" val="9993649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B9DB579-9C9B-DBB9-587A-81B73F37C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四、研发团队与工作基础</a:t>
            </a:r>
          </a:p>
        </p:txBody>
      </p:sp>
    </p:spTree>
    <p:extLst>
      <p:ext uri="{BB962C8B-B14F-4D97-AF65-F5344CB8AC3E}">
        <p14:creationId xmlns:p14="http://schemas.microsoft.com/office/powerpoint/2010/main" val="38224020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占位符 4"/>
          <p:cNvSpPr>
            <a:spLocks noGrp="1"/>
          </p:cNvSpPr>
          <p:nvPr>
            <p:ph type="body" sz="quarter" idx="11"/>
          </p:nvPr>
        </p:nvSpPr>
        <p:spPr>
          <a:prstGeom prst="rect">
            <a:avLst/>
          </a:prstGeom>
        </p:spPr>
        <p:txBody>
          <a:bodyPr>
            <a:noAutofit/>
          </a:bodyPr>
          <a:lstStyle/>
          <a:p>
            <a:r>
              <a:rPr lang="zh-CN" altLang="en-US" sz="3200" dirty="0"/>
              <a:t>五、课题经费预算</a:t>
            </a:r>
          </a:p>
        </p:txBody>
      </p:sp>
    </p:spTree>
    <p:extLst>
      <p:ext uri="{BB962C8B-B14F-4D97-AF65-F5344CB8AC3E}">
        <p14:creationId xmlns:p14="http://schemas.microsoft.com/office/powerpoint/2010/main" val="6532717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396E522-10E5-A672-82D9-0BE1B6DE0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五、课题经费预算</a:t>
            </a:r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015B48B6-5681-42CC-88C6-66EC4C5660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5071805"/>
              </p:ext>
            </p:extLst>
          </p:nvPr>
        </p:nvGraphicFramePr>
        <p:xfrm>
          <a:off x="407368" y="764704"/>
          <a:ext cx="11161240" cy="5400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240515">
                  <a:extLst>
                    <a:ext uri="{9D8B030D-6E8A-4147-A177-3AD203B41FA5}">
                      <a16:colId xmlns:a16="http://schemas.microsoft.com/office/drawing/2014/main" val="749525560"/>
                    </a:ext>
                  </a:extLst>
                </a:gridCol>
                <a:gridCol w="1607055">
                  <a:extLst>
                    <a:ext uri="{9D8B030D-6E8A-4147-A177-3AD203B41FA5}">
                      <a16:colId xmlns:a16="http://schemas.microsoft.com/office/drawing/2014/main" val="2106415494"/>
                    </a:ext>
                  </a:extLst>
                </a:gridCol>
                <a:gridCol w="4313670">
                  <a:extLst>
                    <a:ext uri="{9D8B030D-6E8A-4147-A177-3AD203B41FA5}">
                      <a16:colId xmlns:a16="http://schemas.microsoft.com/office/drawing/2014/main" val="4118664237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zh-CN" altLang="zh-CN" sz="1600" b="1" kern="1200" dirty="0">
                          <a:solidFill>
                            <a:schemeClr val="lt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预算科目名称</a:t>
                      </a:r>
                      <a:endParaRPr lang="zh-CN" altLang="en-US" sz="1600" b="1" kern="1200" dirty="0">
                        <a:solidFill>
                          <a:schemeClr val="lt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1" kern="1200" dirty="0">
                          <a:solidFill>
                            <a:schemeClr val="lt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合计</a:t>
                      </a: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/</a:t>
                      </a:r>
                      <a:r>
                        <a:rPr lang="zh-CN" altLang="en-US" sz="1600" b="1" kern="1200" dirty="0">
                          <a:solidFill>
                            <a:schemeClr val="lt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万元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1" kern="1200" dirty="0">
                          <a:solidFill>
                            <a:schemeClr val="lt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备注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612516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/>
                      <a:r>
                        <a:rPr lang="zh-CN" altLang="en-US" sz="16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一、直接费用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004544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6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1.</a:t>
                      </a:r>
                      <a:r>
                        <a:rPr lang="zh-CN" altLang="en-US" sz="16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设备费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990877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6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2.</a:t>
                      </a:r>
                      <a:r>
                        <a:rPr lang="zh-CN" altLang="en-US" sz="16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材料费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360931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6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3.</a:t>
                      </a:r>
                      <a:r>
                        <a:rPr lang="zh-CN" altLang="en-US" sz="16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测试化验加工费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39382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6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4.</a:t>
                      </a:r>
                      <a:r>
                        <a:rPr lang="zh-CN" altLang="en-US" sz="16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燃料动力费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49087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6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5.</a:t>
                      </a:r>
                      <a:r>
                        <a:rPr lang="zh-CN" altLang="en-US" sz="16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出版</a:t>
                      </a:r>
                      <a:r>
                        <a:rPr lang="en-US" altLang="zh-CN" sz="16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/</a:t>
                      </a:r>
                      <a:r>
                        <a:rPr lang="zh-CN" altLang="en-US" sz="16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文献</a:t>
                      </a:r>
                      <a:r>
                        <a:rPr lang="en-US" altLang="zh-CN" sz="16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/</a:t>
                      </a:r>
                      <a:r>
                        <a:rPr lang="zh-CN" altLang="en-US" sz="16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信息传播</a:t>
                      </a:r>
                      <a:r>
                        <a:rPr lang="en-US" altLang="zh-CN" sz="16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/</a:t>
                      </a:r>
                      <a:r>
                        <a:rPr lang="zh-CN" altLang="en-US" sz="16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知识产权事务费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881449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6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6.</a:t>
                      </a:r>
                      <a:r>
                        <a:rPr lang="zh-CN" altLang="en-US" sz="16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会议</a:t>
                      </a:r>
                      <a:r>
                        <a:rPr lang="en-US" altLang="zh-CN" sz="16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/</a:t>
                      </a:r>
                      <a:r>
                        <a:rPr lang="zh-CN" altLang="en-US" sz="16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差旅</a:t>
                      </a:r>
                      <a:r>
                        <a:rPr lang="en-US" altLang="zh-CN" sz="16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/</a:t>
                      </a:r>
                      <a:r>
                        <a:rPr lang="zh-CN" altLang="en-US" sz="16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国际交流费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056116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6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7.</a:t>
                      </a:r>
                      <a:r>
                        <a:rPr lang="zh-CN" altLang="en-US" sz="16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劳务费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356657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6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8.</a:t>
                      </a:r>
                      <a:r>
                        <a:rPr lang="zh-CN" altLang="en-US" sz="16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专家咨询费</a:t>
                      </a:r>
                      <a:endParaRPr lang="en-US" altLang="zh-CN" sz="16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CN" sz="16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17570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6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9.</a:t>
                      </a:r>
                      <a:r>
                        <a:rPr lang="zh-CN" altLang="en-US" sz="16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其他支出</a:t>
                      </a:r>
                      <a:endParaRPr lang="en-US" altLang="zh-CN" sz="16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6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CN" sz="16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909791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zh-CN" sz="1200" i="1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（</a:t>
                      </a:r>
                      <a:r>
                        <a:rPr lang="zh-CN" altLang="en-US" sz="1200" i="1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若有</a:t>
                      </a:r>
                      <a:r>
                        <a:rPr lang="zh-CN" altLang="zh-CN" sz="1200" i="1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其他费用</a:t>
                      </a:r>
                      <a:r>
                        <a:rPr lang="zh-CN" altLang="en-US" sz="1200" i="1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可</a:t>
                      </a:r>
                      <a:r>
                        <a:rPr lang="zh-CN" altLang="zh-CN" sz="1200" i="1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在此栏补充明费用内容，可加</a:t>
                      </a:r>
                      <a:r>
                        <a:rPr lang="zh-CN" altLang="zh-CN" sz="1050" i="1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行）</a:t>
                      </a:r>
                      <a:endParaRPr lang="zh-CN" altLang="zh-CN" sz="900" i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L="8255" marR="825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zh-CN" sz="1050" i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255" marR="825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solidFill>
                            <a:srgbClr val="FF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 </a:t>
                      </a:r>
                      <a:endParaRPr lang="zh-CN" sz="1050" i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255" marR="825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/>
                      <a:r>
                        <a:rPr lang="zh-CN" altLang="en-US" sz="16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二、间接费用</a:t>
                      </a:r>
                      <a:endParaRPr lang="en-US" altLang="zh-CN" sz="16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6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管理费</a:t>
                      </a:r>
                      <a:r>
                        <a:rPr lang="en-US" altLang="zh-CN" sz="16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%</a:t>
                      </a:r>
                      <a:r>
                        <a:rPr lang="zh-CN" altLang="en-US" sz="16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，发票类型，税率</a:t>
                      </a:r>
                      <a:endParaRPr lang="en-US" altLang="zh-CN" sz="16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963312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zh-CN" sz="1200" i="1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（</a:t>
                      </a:r>
                      <a:r>
                        <a:rPr lang="zh-CN" altLang="en-US" sz="1200" i="1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若有</a:t>
                      </a:r>
                      <a:r>
                        <a:rPr lang="zh-CN" altLang="zh-CN" sz="1200" i="1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其他费用</a:t>
                      </a:r>
                      <a:r>
                        <a:rPr lang="zh-CN" altLang="en-US" sz="1200" i="1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可</a:t>
                      </a:r>
                      <a:r>
                        <a:rPr lang="zh-CN" altLang="zh-CN" sz="1200" i="1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在此栏补充明费用内容，可加</a:t>
                      </a:r>
                      <a:r>
                        <a:rPr lang="zh-CN" altLang="zh-CN" sz="1050" i="1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行）</a:t>
                      </a:r>
                      <a:endParaRPr lang="zh-CN" altLang="zh-CN" sz="900" i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CN" sz="16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CN" sz="16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054690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600" kern="1200" dirty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总计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CN" sz="16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CN" sz="16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37594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占位符 4"/>
          <p:cNvSpPr>
            <a:spLocks noGrp="1"/>
          </p:cNvSpPr>
          <p:nvPr>
            <p:ph type="body" sz="quarter" idx="11"/>
          </p:nvPr>
        </p:nvSpPr>
        <p:spPr>
          <a:prstGeom prst="rect">
            <a:avLst/>
          </a:prstGeom>
        </p:spPr>
        <p:txBody>
          <a:bodyPr>
            <a:noAutofit/>
          </a:bodyPr>
          <a:lstStyle/>
          <a:p>
            <a:r>
              <a:rPr lang="zh-CN" altLang="en-US" sz="3200" dirty="0"/>
              <a:t>六、风险分析与应对措施</a:t>
            </a:r>
          </a:p>
        </p:txBody>
      </p:sp>
    </p:spTree>
    <p:extLst>
      <p:ext uri="{BB962C8B-B14F-4D97-AF65-F5344CB8AC3E}">
        <p14:creationId xmlns:p14="http://schemas.microsoft.com/office/powerpoint/2010/main" val="8139669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64F4750-EC6A-27EF-A22C-385EEF537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六、风险分析与应对措施</a:t>
            </a:r>
          </a:p>
        </p:txBody>
      </p:sp>
    </p:spTree>
    <p:extLst>
      <p:ext uri="{BB962C8B-B14F-4D97-AF65-F5344CB8AC3E}">
        <p14:creationId xmlns:p14="http://schemas.microsoft.com/office/powerpoint/2010/main" val="29881338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4295800" y="2420889"/>
            <a:ext cx="3600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8000" dirty="0">
                <a:latin typeface="华文新魏" panose="02010800040101010101" pitchFamily="2" charset="-122"/>
                <a:ea typeface="华文新魏" panose="02010800040101010101" pitchFamily="2" charset="-122"/>
              </a:rPr>
              <a:t>谢 谢！</a:t>
            </a:r>
          </a:p>
        </p:txBody>
      </p:sp>
      <p:sp>
        <p:nvSpPr>
          <p:cNvPr id="2" name="文本占位符 1">
            <a:extLst>
              <a:ext uri="{FF2B5EF4-FFF2-40B4-BE49-F238E27FC236}">
                <a16:creationId xmlns:a16="http://schemas.microsoft.com/office/drawing/2014/main" id="{CBCC90E2-300B-49F2-E12C-7E8091FB620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 bwMode="auto">
          <a:xfrm>
            <a:off x="0" y="0"/>
            <a:ext cx="7824191" cy="764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indent="0" algn="dist">
              <a:buNone/>
            </a:pPr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内燃机与动力系统全国重点实验室开放课题评审</a:t>
            </a:r>
          </a:p>
        </p:txBody>
      </p:sp>
    </p:spTree>
    <p:extLst>
      <p:ext uri="{BB962C8B-B14F-4D97-AF65-F5344CB8AC3E}">
        <p14:creationId xmlns:p14="http://schemas.microsoft.com/office/powerpoint/2010/main" val="7892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zh-CN" altLang="en-US" dirty="0"/>
              <a:t>目 录</a:t>
            </a:r>
          </a:p>
        </p:txBody>
      </p:sp>
      <p:sp>
        <p:nvSpPr>
          <p:cNvPr id="3" name="矩形 2"/>
          <p:cNvSpPr/>
          <p:nvPr/>
        </p:nvSpPr>
        <p:spPr>
          <a:xfrm>
            <a:off x="0" y="1628800"/>
            <a:ext cx="12192000" cy="33510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92513" indent="-3592513">
              <a:lnSpc>
                <a:spcPct val="150000"/>
              </a:lnSpc>
              <a:tabLst>
                <a:tab pos="4484688" algn="l"/>
              </a:tabLst>
            </a:pPr>
            <a:r>
              <a:rPr lang="zh-CN" altLang="en-US" sz="24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                                                一、课题基本情况</a:t>
            </a:r>
            <a:endParaRPr lang="en-US" altLang="zh-CN" sz="2400" b="1" kern="1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3592513" indent="-3592513" algn="ctr">
              <a:lnSpc>
                <a:spcPct val="150000"/>
              </a:lnSpc>
              <a:spcAft>
                <a:spcPts val="0"/>
              </a:spcAft>
              <a:tabLst>
                <a:tab pos="4484688" algn="l"/>
              </a:tabLst>
            </a:pPr>
            <a:r>
              <a:rPr lang="zh-CN" altLang="en-US" sz="24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二、研究内容与技术路线</a:t>
            </a:r>
            <a:endParaRPr lang="en-US" altLang="zh-CN" sz="2400" b="1" kern="1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3592513" indent="-3592513" algn="ctr">
              <a:lnSpc>
                <a:spcPct val="150000"/>
              </a:lnSpc>
              <a:tabLst>
                <a:tab pos="4484688" algn="l"/>
              </a:tabLst>
            </a:pPr>
            <a:r>
              <a:rPr lang="zh-CN" altLang="en-US" sz="24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三、研究目标与进度安排</a:t>
            </a:r>
            <a:endParaRPr lang="en-US" altLang="zh-CN" sz="2400" b="1" kern="1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3592513" indent="-3592513" algn="ctr">
              <a:lnSpc>
                <a:spcPct val="150000"/>
              </a:lnSpc>
              <a:tabLst>
                <a:tab pos="4484688" algn="l"/>
              </a:tabLst>
            </a:pPr>
            <a:r>
              <a:rPr lang="zh-CN" altLang="en-US" sz="24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四、研发团队与工作基础</a:t>
            </a:r>
            <a:endParaRPr lang="en-US" altLang="zh-CN" sz="2400" b="1" kern="1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3592513" indent="-3592513">
              <a:lnSpc>
                <a:spcPct val="150000"/>
              </a:lnSpc>
              <a:tabLst>
                <a:tab pos="4484688" algn="l"/>
              </a:tabLst>
            </a:pPr>
            <a:r>
              <a:rPr lang="zh-CN" altLang="en-US" sz="24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                                                五、课题经费预算</a:t>
            </a:r>
          </a:p>
          <a:p>
            <a:pPr marL="3592513" indent="-3592513" algn="ctr">
              <a:lnSpc>
                <a:spcPct val="150000"/>
              </a:lnSpc>
              <a:tabLst>
                <a:tab pos="4484688" algn="l"/>
              </a:tabLst>
            </a:pPr>
            <a:r>
              <a:rPr lang="zh-CN" altLang="en-US" sz="24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六、风险分析与应对措施</a:t>
            </a:r>
            <a:endParaRPr lang="en-US" altLang="zh-CN" sz="2400" b="1" kern="1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1354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占位符 6">
            <a:extLst>
              <a:ext uri="{FF2B5EF4-FFF2-40B4-BE49-F238E27FC236}">
                <a16:creationId xmlns:a16="http://schemas.microsoft.com/office/drawing/2014/main" id="{89F91ED3-509C-DF1A-170F-54EF21CDF42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zh-CN" altLang="en-US" dirty="0"/>
              <a:t>一、课题基本情况</a:t>
            </a:r>
          </a:p>
        </p:txBody>
      </p:sp>
    </p:spTree>
    <p:extLst>
      <p:ext uri="{BB962C8B-B14F-4D97-AF65-F5344CB8AC3E}">
        <p14:creationId xmlns:p14="http://schemas.microsoft.com/office/powerpoint/2010/main" val="3324219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7">
            <a:extLst>
              <a:ext uri="{FF2B5EF4-FFF2-40B4-BE49-F238E27FC236}">
                <a16:creationId xmlns:a16="http://schemas.microsoft.com/office/drawing/2014/main" id="{98EE57A2-9492-5846-5467-B734EF4F9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一、课题基本情况</a:t>
            </a:r>
          </a:p>
        </p:txBody>
      </p:sp>
      <p:sp>
        <p:nvSpPr>
          <p:cNvPr id="2" name="矩形 1"/>
          <p:cNvSpPr/>
          <p:nvPr/>
        </p:nvSpPr>
        <p:spPr>
          <a:xfrm>
            <a:off x="119336" y="836712"/>
            <a:ext cx="113052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b="1" i="1" dirty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从总体上简要介绍课题相关情况，包括：名称、申请单位、申请人、经费、所属实验室研究方向、总体内容等</a:t>
            </a:r>
            <a:endParaRPr lang="en-US" altLang="zh-CN" sz="2000" b="1" i="1" dirty="0">
              <a:solidFill>
                <a:srgbClr val="FF0000"/>
              </a:solidFill>
              <a:latin typeface="华文新魏" pitchFamily="2" charset="-122"/>
              <a:ea typeface="华文新魏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40125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本占位符 10">
            <a:extLst>
              <a:ext uri="{FF2B5EF4-FFF2-40B4-BE49-F238E27FC236}">
                <a16:creationId xmlns:a16="http://schemas.microsoft.com/office/drawing/2014/main" id="{0EA03BC3-6F50-E636-08F0-33883CB4961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zh-CN" altLang="en-US" dirty="0"/>
              <a:t>二、研究内容与技术路线</a:t>
            </a:r>
          </a:p>
        </p:txBody>
      </p:sp>
    </p:spTree>
    <p:extLst>
      <p:ext uri="{BB962C8B-B14F-4D97-AF65-F5344CB8AC3E}">
        <p14:creationId xmlns:p14="http://schemas.microsoft.com/office/powerpoint/2010/main" val="2853887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>
            <a:extLst>
              <a:ext uri="{FF2B5EF4-FFF2-40B4-BE49-F238E27FC236}">
                <a16:creationId xmlns:a16="http://schemas.microsoft.com/office/drawing/2014/main" id="{0C64207F-29C9-431A-B307-5ACDA86536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二、研究内容与技术路线</a:t>
            </a:r>
          </a:p>
        </p:txBody>
      </p:sp>
      <p:sp>
        <p:nvSpPr>
          <p:cNvPr id="2" name="矩形 1"/>
          <p:cNvSpPr/>
          <p:nvPr/>
        </p:nvSpPr>
        <p:spPr>
          <a:xfrm>
            <a:off x="191344" y="836712"/>
            <a:ext cx="61462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i="1" dirty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包括 研究背景；研究主要内容；技术路线；创新点等</a:t>
            </a:r>
            <a:endParaRPr lang="en-US" altLang="zh-CN" sz="2000" b="1" i="1" dirty="0">
              <a:solidFill>
                <a:srgbClr val="FF0000"/>
              </a:solidFill>
              <a:latin typeface="华文新魏" pitchFamily="2" charset="-122"/>
              <a:ea typeface="华文新魏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753710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占位符 4"/>
          <p:cNvSpPr>
            <a:spLocks noGrp="1"/>
          </p:cNvSpPr>
          <p:nvPr>
            <p:ph type="body" sz="quarter" idx="11"/>
          </p:nvPr>
        </p:nvSpPr>
        <p:spPr>
          <a:prstGeom prst="rect">
            <a:avLst/>
          </a:prstGeom>
        </p:spPr>
        <p:txBody>
          <a:bodyPr>
            <a:noAutofit/>
          </a:bodyPr>
          <a:lstStyle/>
          <a:p>
            <a:r>
              <a:rPr lang="zh-CN" altLang="en-US" sz="3200" dirty="0"/>
              <a:t>三、研究目标与进度安排</a:t>
            </a:r>
          </a:p>
        </p:txBody>
      </p:sp>
    </p:spTree>
    <p:extLst>
      <p:ext uri="{BB962C8B-B14F-4D97-AF65-F5344CB8AC3E}">
        <p14:creationId xmlns:p14="http://schemas.microsoft.com/office/powerpoint/2010/main" val="35744509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>
            <a:extLst>
              <a:ext uri="{FF2B5EF4-FFF2-40B4-BE49-F238E27FC236}">
                <a16:creationId xmlns:a16="http://schemas.microsoft.com/office/drawing/2014/main" id="{E792CB3B-894D-A5E8-E6C5-436351331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三、研究目标与进度安排</a:t>
            </a:r>
          </a:p>
        </p:txBody>
      </p:sp>
      <p:sp>
        <p:nvSpPr>
          <p:cNvPr id="2" name="矩形 1"/>
          <p:cNvSpPr/>
          <p:nvPr/>
        </p:nvSpPr>
        <p:spPr>
          <a:xfrm>
            <a:off x="263352" y="836712"/>
            <a:ext cx="107291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zh-CN" altLang="en-US" sz="2000" b="1" i="1" dirty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包括研究目标；考核指标；交付物及验收标准；课题进度计划安排</a:t>
            </a:r>
          </a:p>
        </p:txBody>
      </p:sp>
    </p:spTree>
    <p:extLst>
      <p:ext uri="{BB962C8B-B14F-4D97-AF65-F5344CB8AC3E}">
        <p14:creationId xmlns:p14="http://schemas.microsoft.com/office/powerpoint/2010/main" val="21577980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>
            <a:extLst>
              <a:ext uri="{FF2B5EF4-FFF2-40B4-BE49-F238E27FC236}">
                <a16:creationId xmlns:a16="http://schemas.microsoft.com/office/drawing/2014/main" id="{E792CB3B-894D-A5E8-E6C5-436351331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三、研究目标与进度安排</a:t>
            </a:r>
          </a:p>
        </p:txBody>
      </p:sp>
      <p:sp>
        <p:nvSpPr>
          <p:cNvPr id="2" name="矩形 1"/>
          <p:cNvSpPr/>
          <p:nvPr/>
        </p:nvSpPr>
        <p:spPr>
          <a:xfrm>
            <a:off x="263352" y="836712"/>
            <a:ext cx="113052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zh-CN" altLang="en-US" sz="2000" b="1" i="1" dirty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说明课题最终提供的交付物和验收标准；交付物中指导全国重点实验室完成两篇及以上论文（建议</a:t>
            </a:r>
            <a:r>
              <a:rPr lang="en-US" altLang="zh-CN" sz="2000" b="1" i="1" dirty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EI</a:t>
            </a:r>
            <a:r>
              <a:rPr lang="zh-CN" altLang="en-US" sz="2000" b="1" i="1" dirty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及以上优先）</a:t>
            </a: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2BFB9A36-42B2-8097-611C-F99B274C81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1041581"/>
              </p:ext>
            </p:extLst>
          </p:nvPr>
        </p:nvGraphicFramePr>
        <p:xfrm>
          <a:off x="551384" y="1557304"/>
          <a:ext cx="10869283" cy="4032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05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720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89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52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802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1" dirty="0">
                          <a:solidFill>
                            <a:schemeClr val="bg1"/>
                          </a:solidFill>
                        </a:rPr>
                        <a:t>序号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1" dirty="0">
                          <a:solidFill>
                            <a:schemeClr val="bg1"/>
                          </a:solidFill>
                        </a:rPr>
                        <a:t>交付物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1" dirty="0">
                          <a:solidFill>
                            <a:schemeClr val="bg1"/>
                          </a:solidFill>
                        </a:rPr>
                        <a:t>数量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1" dirty="0">
                          <a:solidFill>
                            <a:schemeClr val="bg1"/>
                          </a:solidFill>
                        </a:rPr>
                        <a:t>验收标准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1" dirty="0">
                          <a:solidFill>
                            <a:schemeClr val="bg1"/>
                          </a:solidFill>
                        </a:rPr>
                        <a:t>知识产权归属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1" dirty="0">
                          <a:solidFill>
                            <a:schemeClr val="bg1"/>
                          </a:solidFill>
                        </a:rPr>
                        <a:t>备注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1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1400" dirty="0"/>
                        <a:t>指导全国重点实验室发表</a:t>
                      </a:r>
                      <a:r>
                        <a:rPr lang="en-US" altLang="zh-CN" sz="1400" dirty="0"/>
                        <a:t>EI</a:t>
                      </a:r>
                      <a:r>
                        <a:rPr lang="zh-CN" altLang="en-US" sz="1400" dirty="0"/>
                        <a:t>及以上水平论文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/>
                        <a:t>论文收录证明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/>
                        <a:t>双方共有</a:t>
                      </a:r>
                      <a:r>
                        <a:rPr lang="en-US" altLang="zh-CN" sz="1400" dirty="0"/>
                        <a:t>/</a:t>
                      </a:r>
                      <a:r>
                        <a:rPr lang="zh-CN" altLang="en-US" sz="1400" dirty="0"/>
                        <a:t>实验室所有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/>
                        <a:t>硬性标准，不建议修改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2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1400" dirty="0"/>
                        <a:t>专利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/>
                        <a:t>授权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/>
                        <a:t>双方共有</a:t>
                      </a:r>
                      <a:r>
                        <a:rPr lang="en-US" altLang="zh-CN" sz="1400"/>
                        <a:t>/</a:t>
                      </a:r>
                      <a:r>
                        <a:rPr lang="zh-CN" altLang="en-US" sz="1400"/>
                        <a:t>实验室所有</a:t>
                      </a:r>
                      <a:r>
                        <a:rPr lang="en-US" altLang="zh-CN" sz="1400"/>
                        <a:t>/</a:t>
                      </a:r>
                      <a:r>
                        <a:rPr lang="zh-CN" altLang="en-US" sz="1400"/>
                        <a:t>申请人所有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/>
                        <a:t>根据课题情况填写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3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1400" dirty="0"/>
                        <a:t>报告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/>
                        <a:t>双方共有</a:t>
                      </a:r>
                      <a:r>
                        <a:rPr lang="en-US" altLang="zh-CN" sz="1400"/>
                        <a:t>/</a:t>
                      </a:r>
                      <a:r>
                        <a:rPr lang="zh-CN" altLang="en-US" sz="1400"/>
                        <a:t>实验室所有</a:t>
                      </a:r>
                      <a:r>
                        <a:rPr lang="en-US" altLang="zh-CN" sz="1400"/>
                        <a:t>/</a:t>
                      </a:r>
                      <a:r>
                        <a:rPr lang="zh-CN" altLang="en-US" sz="1400"/>
                        <a:t>申请人所有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/>
                        <a:t>根据课题情况填写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4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1400" dirty="0"/>
                        <a:t>模型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dirty="0"/>
                        <a:t>双方共有</a:t>
                      </a:r>
                      <a:r>
                        <a:rPr lang="en-US" altLang="zh-CN" sz="1400" dirty="0"/>
                        <a:t>/</a:t>
                      </a:r>
                      <a:r>
                        <a:rPr lang="zh-CN" altLang="en-US" sz="1400" dirty="0"/>
                        <a:t>实验室所有</a:t>
                      </a:r>
                      <a:r>
                        <a:rPr lang="en-US" altLang="zh-CN" sz="1400" dirty="0"/>
                        <a:t>/</a:t>
                      </a:r>
                      <a:r>
                        <a:rPr lang="zh-CN" altLang="en-US" sz="1400" dirty="0"/>
                        <a:t>申请人所有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/>
                        <a:t>根据课题情况填写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5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1400" dirty="0"/>
                        <a:t>软件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dirty="0"/>
                        <a:t>双方共有</a:t>
                      </a:r>
                      <a:r>
                        <a:rPr lang="en-US" altLang="zh-CN" sz="1400" dirty="0"/>
                        <a:t>/</a:t>
                      </a:r>
                      <a:r>
                        <a:rPr lang="zh-CN" altLang="en-US" sz="1400" dirty="0"/>
                        <a:t>实验室所有</a:t>
                      </a:r>
                      <a:r>
                        <a:rPr lang="en-US" altLang="zh-CN" sz="1400" dirty="0"/>
                        <a:t>/</a:t>
                      </a:r>
                      <a:r>
                        <a:rPr lang="zh-CN" altLang="en-US" sz="1400" dirty="0"/>
                        <a:t>申请人所有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/>
                        <a:t>根据课题情况填写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6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1400" dirty="0"/>
                        <a:t>软著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dirty="0"/>
                        <a:t>双方共有</a:t>
                      </a:r>
                      <a:r>
                        <a:rPr lang="en-US" altLang="zh-CN" sz="1400" dirty="0"/>
                        <a:t>/</a:t>
                      </a:r>
                      <a:r>
                        <a:rPr lang="zh-CN" altLang="en-US" sz="1400" dirty="0"/>
                        <a:t>实验室所有</a:t>
                      </a:r>
                      <a:r>
                        <a:rPr lang="en-US" altLang="zh-CN" sz="1400" dirty="0"/>
                        <a:t>/</a:t>
                      </a:r>
                      <a:r>
                        <a:rPr lang="zh-CN" altLang="en-US" sz="1400" dirty="0"/>
                        <a:t>申请人所有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/>
                        <a:t>根据课题情况填写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6799219"/>
      </p:ext>
    </p:extLst>
  </p:cSld>
  <p:clrMapOvr>
    <a:masterClrMapping/>
  </p:clrMapOvr>
</p:sld>
</file>

<file path=ppt/theme/theme1.xml><?xml version="1.0" encoding="utf-8"?>
<a:theme xmlns:a="http://schemas.openxmlformats.org/drawingml/2006/main" name="重点实验室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重点实验室" id="{B37C0715-FC70-4C15-98CE-17D7FE974622}" vid="{4784885D-0C79-40B6-8F24-CF73C24714BD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724</TotalTime>
  <Words>468</Words>
  <Application>Microsoft Office PowerPoint</Application>
  <PresentationFormat>宽屏</PresentationFormat>
  <Paragraphs>83</Paragraphs>
  <Slides>16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5" baseType="lpstr">
      <vt:lpstr>黑体</vt:lpstr>
      <vt:lpstr>华文新魏</vt:lpstr>
      <vt:lpstr>宋体</vt:lpstr>
      <vt:lpstr>微软雅黑</vt:lpstr>
      <vt:lpstr>Arial</vt:lpstr>
      <vt:lpstr>Calibri</vt:lpstr>
      <vt:lpstr>Times New Roman</vt:lpstr>
      <vt:lpstr>Wingdings</vt:lpstr>
      <vt:lpstr>重点实验室</vt:lpstr>
      <vt:lpstr>XXX课题答辩汇报材料</vt:lpstr>
      <vt:lpstr>目 录</vt:lpstr>
      <vt:lpstr>PowerPoint 演示文稿</vt:lpstr>
      <vt:lpstr>一、课题基本情况</vt:lpstr>
      <vt:lpstr>PowerPoint 演示文稿</vt:lpstr>
      <vt:lpstr>二、研究内容与技术路线</vt:lpstr>
      <vt:lpstr>PowerPoint 演示文稿</vt:lpstr>
      <vt:lpstr>三、研究目标与进度安排</vt:lpstr>
      <vt:lpstr>三、研究目标与进度安排</vt:lpstr>
      <vt:lpstr>PowerPoint 演示文稿</vt:lpstr>
      <vt:lpstr>四、研发团队与工作基础</vt:lpstr>
      <vt:lpstr>PowerPoint 演示文稿</vt:lpstr>
      <vt:lpstr>五、课题经费预算</vt:lpstr>
      <vt:lpstr>PowerPoint 演示文稿</vt:lpstr>
      <vt:lpstr>六、风险分析与应对措施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XXX项目</dc:title>
  <dc:creator>姜媛</dc:creator>
  <cp:lastModifiedBy>姜媛</cp:lastModifiedBy>
  <cp:revision>77</cp:revision>
  <dcterms:created xsi:type="dcterms:W3CDTF">2016-05-24T05:49:14Z</dcterms:created>
  <dcterms:modified xsi:type="dcterms:W3CDTF">2023-08-21T01:59:23Z</dcterms:modified>
</cp:coreProperties>
</file>